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3" r:id="rId3"/>
    <p:sldId id="295" r:id="rId4"/>
    <p:sldId id="294" r:id="rId5"/>
    <p:sldId id="320" r:id="rId6"/>
    <p:sldId id="293" r:id="rId7"/>
    <p:sldId id="292" r:id="rId8"/>
    <p:sldId id="321" r:id="rId9"/>
    <p:sldId id="273" r:id="rId10"/>
    <p:sldId id="322" r:id="rId11"/>
    <p:sldId id="323" r:id="rId12"/>
    <p:sldId id="325" r:id="rId13"/>
    <p:sldId id="279" r:id="rId14"/>
    <p:sldId id="278" r:id="rId15"/>
    <p:sldId id="297" r:id="rId16"/>
    <p:sldId id="296" r:id="rId17"/>
    <p:sldId id="275" r:id="rId18"/>
    <p:sldId id="271" r:id="rId19"/>
    <p:sldId id="269" r:id="rId20"/>
    <p:sldId id="268" r:id="rId21"/>
    <p:sldId id="267" r:id="rId22"/>
    <p:sldId id="266" r:id="rId23"/>
    <p:sldId id="327" r:id="rId24"/>
    <p:sldId id="263" r:id="rId25"/>
    <p:sldId id="262" r:id="rId26"/>
    <p:sldId id="261" r:id="rId27"/>
    <p:sldId id="304" r:id="rId28"/>
    <p:sldId id="329" r:id="rId29"/>
    <p:sldId id="330" r:id="rId30"/>
    <p:sldId id="332" r:id="rId31"/>
    <p:sldId id="300" r:id="rId32"/>
    <p:sldId id="301" r:id="rId33"/>
    <p:sldId id="302" r:id="rId34"/>
    <p:sldId id="331" r:id="rId35"/>
    <p:sldId id="318" r:id="rId36"/>
    <p:sldId id="319" r:id="rId37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97A9A5-1FA1-C039-C1AA-3203B85A3A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5CA68B-143E-B0EB-2E26-6E647631A1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64EAE5-422E-8DFE-CBCE-ADDFA28892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827467-B0E3-43B1-9B44-ACD2D375701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18538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06832E-336D-D5FA-4261-57A6B7FC6A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01FF26-089D-ADAB-4DEF-393A226ABD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99E406-7CA3-6657-34FB-54F9A1AE83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B91B55-A281-4381-83AE-E7B87FDFF6F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4804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00BF63-A520-B2F8-2C27-090FCC1D73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43AC29-8A5C-CE32-6D1B-094AC929F2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DA30E4-91F7-B7CC-72FA-C28941B46E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7C3FF9-E2C7-4F9F-83C5-B4B628A4D79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27281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D44EEE-4968-6CD0-1DC6-1800777DB8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4AD1EC-087F-C8E5-1FF0-5790F62604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8FD86E-8D38-279C-08DA-E4CE0397C0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E175F5-BC4F-4312-AE2A-BD576685458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293366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DF8465-C78D-0AD9-5DC9-D7CAB7EB3F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F4D9BF-C79A-B391-EAF3-41D4F98021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F0EE30-71F6-7A5B-AA79-A945CDB70C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BB8DAD-2A2D-47D6-AACD-1CC560D83A5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20115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4FC770-5B91-CA2F-8FD2-2E2C0AB36E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BD47B0-BA38-80ED-1199-CB6BF3F628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8EADB5-5133-AA4C-C89C-3E8F8B08A1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2802BD-C9A0-48DF-B40F-B348D24D5C7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30969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7674224-37C3-C812-90DF-9F31670E7C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C640F18-99CB-048F-F91E-FD1270B018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2A1556B-FF9E-86B4-2F6B-C262A3B904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4A3DD6-1399-4B61-A072-74B6ADB87519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06740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FB1EE82-FB81-9037-CD5B-2EA5159C76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9E5DE7A-470D-62E4-6B16-664B107A1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766C2EB-E9F2-EE17-CA30-C5D5E06AC5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2F10B3-935A-4510-9B79-46F8EEE4EEF5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917041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8871976-DA10-9DA0-9309-E38A88F8F3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D230EF1-9FA9-63E7-29A3-843D79853E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709CC65-2F90-B877-6897-C6E50EE8C5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C80463-7850-4B4F-AE58-2B85437B390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8032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FD33A8-F2E1-6611-EC57-20F3524DB8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C8B68F-48C4-F088-C5F3-C74CDA044E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921D3B-B824-1F47-CB40-9C7B2CFE96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837E39-E2BD-4823-9DE7-6013D9047FC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08494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19B010-2B55-8A03-CAAD-1E4C57476F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FB39A0-EBF6-15CF-1C3D-6ABDFA7EA4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72411C-E93C-925B-379F-187F5F72A2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814A82-11C9-4AE5-911F-E90575A66CB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57810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0F7B819-090A-C0A5-6943-8EBB7B51C0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A33B649-987E-30DC-6D8D-6C6A0FFC2F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803B517-3C5A-7437-5C92-509EAE2168A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704020202020204" pitchFamily="34" charset="0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C36B112-7BEE-13D1-7FC2-FCB26292DA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704020202020204" pitchFamily="34" charset="0"/>
              </a:defRPr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C0040C8-F473-3E26-0444-EA9B6A4E9B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502A5F2-4DE5-47CC-B60D-505CC9D8B900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7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D17AA2C-671F-209C-10CC-014F3254F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1412875"/>
            <a:ext cx="8542337" cy="23764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Metastatic Pancreatic Ductal Adenocarcinoma</a:t>
            </a:r>
            <a:br>
              <a:rPr lang="en-US" dirty="0"/>
            </a:br>
            <a:r>
              <a:rPr lang="en-US" dirty="0"/>
              <a:t>New </a:t>
            </a:r>
            <a:r>
              <a:rPr lang="en-US" dirty="0" smtClean="0"/>
              <a:t>perspective </a:t>
            </a:r>
            <a:endParaRPr lang="en-US" dirty="0"/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67020E5B-836D-0FE0-03E9-FD72405B5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1840" y="4797152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dirty="0"/>
              <a:t>Presented </a:t>
            </a:r>
            <a:r>
              <a:rPr lang="en-US" altLang="en-US" dirty="0" smtClean="0"/>
              <a:t>by</a:t>
            </a:r>
          </a:p>
          <a:p>
            <a:pPr eaLnBrk="1" hangingPunct="1"/>
            <a:r>
              <a:rPr lang="en-US" altLang="en-US" dirty="0" smtClean="0"/>
              <a:t> </a:t>
            </a:r>
            <a:r>
              <a:rPr lang="en-US" altLang="en-US" dirty="0"/>
              <a:t>Dr, Karam </a:t>
            </a:r>
            <a:r>
              <a:rPr lang="en-US" altLang="en-US" dirty="0" smtClean="0"/>
              <a:t>Ibrahim Jeji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MSI High Pancreatic Cancer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4284"/>
            <a:ext cx="9144000" cy="430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6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20" y="1628800"/>
            <a:ext cx="8229600" cy="4032448"/>
          </a:xfrm>
        </p:spPr>
      </p:pic>
    </p:spTree>
    <p:extLst>
      <p:ext uri="{BB962C8B-B14F-4D97-AF65-F5344CB8AC3E}">
        <p14:creationId xmlns:p14="http://schemas.microsoft.com/office/powerpoint/2010/main" val="73052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DDR Deficiencies predict OS in Platinum Treatment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9305"/>
            <a:ext cx="8229600" cy="3447752"/>
          </a:xfrm>
        </p:spPr>
      </p:pic>
    </p:spTree>
    <p:extLst>
      <p:ext uri="{BB962C8B-B14F-4D97-AF65-F5344CB8AC3E}">
        <p14:creationId xmlns:p14="http://schemas.microsoft.com/office/powerpoint/2010/main" val="176127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3045C38-B762-DA9A-793B-B3596D90A3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BRCA1/2</a:t>
            </a:r>
            <a:endParaRPr lang="en-US" altLang="en-US" dirty="0"/>
          </a:p>
        </p:txBody>
      </p:sp>
      <p:pic>
        <p:nvPicPr>
          <p:cNvPr id="29699" name="Picture 2" descr="F:\POLO\IMG-20220813-WA0057.jpg">
            <a:extLst>
              <a:ext uri="{FF2B5EF4-FFF2-40B4-BE49-F238E27FC236}">
                <a16:creationId xmlns:a16="http://schemas.microsoft.com/office/drawing/2014/main" id="{930CC6E6-B359-32DA-A07E-F4234B689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25"/>
            <a:ext cx="9144000" cy="508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2C1FDEA6-AA18-565B-EE27-ACA9A083F4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Cont. </a:t>
            </a:r>
          </a:p>
        </p:txBody>
      </p:sp>
      <p:pic>
        <p:nvPicPr>
          <p:cNvPr id="30723" name="Picture 3" descr="F:\POLO\IMG-20220813-WA0056.jpg">
            <a:extLst>
              <a:ext uri="{FF2B5EF4-FFF2-40B4-BE49-F238E27FC236}">
                <a16:creationId xmlns:a16="http://schemas.microsoft.com/office/drawing/2014/main" id="{A139DB0E-5664-0DCE-3C52-D91C8DD6C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4499992" cy="41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F:\POLO\IMG-20220813-WA0052.jpg">
            <a:extLst>
              <a:ext uri="{FF2B5EF4-FFF2-40B4-BE49-F238E27FC236}">
                <a16:creationId xmlns:a16="http://schemas.microsoft.com/office/drawing/2014/main" id="{7C2842CC-79EE-51BA-970D-006A48B52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47916"/>
            <a:ext cx="4572000" cy="41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A51281E-53E5-8D81-988B-779E13EFCC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NTRK Gene Fusions </a:t>
            </a:r>
            <a:br>
              <a:rPr lang="en-US" altLang="en-US"/>
            </a:br>
            <a:r>
              <a:rPr lang="en-US" altLang="en-US"/>
              <a:t>Rare but Actionable</a:t>
            </a:r>
          </a:p>
        </p:txBody>
      </p:sp>
      <p:pic>
        <p:nvPicPr>
          <p:cNvPr id="35843" name="Picture 2" descr="F:\Precision Medicine 1\IMG-20220814-WA0066.jpg">
            <a:extLst>
              <a:ext uri="{FF2B5EF4-FFF2-40B4-BE49-F238E27FC236}">
                <a16:creationId xmlns:a16="http://schemas.microsoft.com/office/drawing/2014/main" id="{173F0D4C-5095-051A-1F4F-8AFB1AC70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1500188"/>
            <a:ext cx="9212263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AC2E124-3AD4-019D-6F88-E3A6E015E9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ALKA_372_001 , STARTRK_ 1</a:t>
            </a:r>
            <a:br>
              <a:rPr lang="en-US" altLang="en-US" dirty="0"/>
            </a:br>
            <a:r>
              <a:rPr lang="en-US" altLang="en-US" dirty="0"/>
              <a:t>AND STARTRK_ 2</a:t>
            </a:r>
          </a:p>
        </p:txBody>
      </p:sp>
      <p:pic>
        <p:nvPicPr>
          <p:cNvPr id="36867" name="Picture 2" descr="F:\Precision Medicine 1\IMG-20220814-WA0065.jpg">
            <a:extLst>
              <a:ext uri="{FF2B5EF4-FFF2-40B4-BE49-F238E27FC236}">
                <a16:creationId xmlns:a16="http://schemas.microsoft.com/office/drawing/2014/main" id="{8AFB202C-55EC-6AF6-FEA5-351084107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9009"/>
            <a:ext cx="91440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FFA44D45-433F-993E-A6A5-6DEA7F61B0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Cont.</a:t>
            </a:r>
          </a:p>
        </p:txBody>
      </p:sp>
      <p:pic>
        <p:nvPicPr>
          <p:cNvPr id="37891" name="Picture 2" descr="F:\Precision Medicine 1\IMG-20220814-WA0064.jpg">
            <a:extLst>
              <a:ext uri="{FF2B5EF4-FFF2-40B4-BE49-F238E27FC236}">
                <a16:creationId xmlns:a16="http://schemas.microsoft.com/office/drawing/2014/main" id="{01815B70-3753-883E-5054-7C01D4814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063"/>
            <a:ext cx="9144000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5DAF075A-E4F4-D254-00A0-73BA83B2B2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0063" y="9286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Tumor microenvironment</a:t>
            </a:r>
            <a:br>
              <a:rPr lang="en-US" altLang="en-US"/>
            </a:br>
            <a:r>
              <a:rPr lang="en-US" altLang="en-US"/>
              <a:t>&amp; Resistance to therapy </a:t>
            </a:r>
            <a:br>
              <a:rPr lang="en-US" altLang="en-US"/>
            </a:br>
            <a:r>
              <a:rPr lang="en-US" altLang="en-US"/>
              <a:t> </a:t>
            </a:r>
            <a:br>
              <a:rPr lang="en-US" altLang="en-US"/>
            </a:br>
            <a:endParaRPr lang="en-US" altLang="en-US"/>
          </a:p>
        </p:txBody>
      </p:sp>
      <p:pic>
        <p:nvPicPr>
          <p:cNvPr id="41987" name="Picture 2">
            <a:extLst>
              <a:ext uri="{FF2B5EF4-FFF2-40B4-BE49-F238E27FC236}">
                <a16:creationId xmlns:a16="http://schemas.microsoft.com/office/drawing/2014/main" id="{F8274BA8-BA3C-DEB6-7BDB-04497E81A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063"/>
            <a:ext cx="9144000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F3BF4D6E-A6CF-1FBF-8C44-52E918BE20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Can we make the Impossible …..Possible 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060FA9D2-7FAD-FC86-3803-D85137F497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z="2400"/>
          </a:p>
        </p:txBody>
      </p:sp>
      <p:pic>
        <p:nvPicPr>
          <p:cNvPr id="43012" name="Picture 2" descr="F:\Precision Medicine 1\IMG-20220814-WA0063.jpg">
            <a:extLst>
              <a:ext uri="{FF2B5EF4-FFF2-40B4-BE49-F238E27FC236}">
                <a16:creationId xmlns:a16="http://schemas.microsoft.com/office/drawing/2014/main" id="{7B484C63-37BD-6C6F-0A5E-04272A858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00DEC7AD-E823-5AA1-A571-93B6D83E2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Therapeutic Approach</a:t>
            </a:r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13226984-B917-5CD0-FC8F-EA739531D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25"/>
            <a:ext cx="91440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4C0294E2-B7A7-B34A-8F5E-CADF5030E0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Microbiome </a:t>
            </a:r>
          </a:p>
        </p:txBody>
      </p:sp>
      <p:pic>
        <p:nvPicPr>
          <p:cNvPr id="44035" name="Picture 2" descr="F:\Precision Medicine 1\IMG-20220814-WA0062.jpg">
            <a:extLst>
              <a:ext uri="{FF2B5EF4-FFF2-40B4-BE49-F238E27FC236}">
                <a16:creationId xmlns:a16="http://schemas.microsoft.com/office/drawing/2014/main" id="{E470B5F4-D4E7-6479-BEDB-C84D3E782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063"/>
            <a:ext cx="9144000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522CA457-59E3-115A-6AEA-BAE2E554AD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Cont.</a:t>
            </a:r>
          </a:p>
        </p:txBody>
      </p:sp>
      <p:pic>
        <p:nvPicPr>
          <p:cNvPr id="45059" name="Picture 2" descr="F:\Precision Medicine 1\IMG-20220814-WA0061.jpg">
            <a:extLst>
              <a:ext uri="{FF2B5EF4-FFF2-40B4-BE49-F238E27FC236}">
                <a16:creationId xmlns:a16="http://schemas.microsoft.com/office/drawing/2014/main" id="{59217A5F-B573-57A2-6A21-25CE96E17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25"/>
            <a:ext cx="91440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F3B28F34-9ADD-D953-49E8-BC54DFF42A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Microbiome Ablation and Immune Effect</a:t>
            </a:r>
          </a:p>
        </p:txBody>
      </p:sp>
      <p:pic>
        <p:nvPicPr>
          <p:cNvPr id="46083" name="Picture 2" descr="F:\Precision Medicine 1\IMG-20220814-WA0060.jpg">
            <a:extLst>
              <a:ext uri="{FF2B5EF4-FFF2-40B4-BE49-F238E27FC236}">
                <a16:creationId xmlns:a16="http://schemas.microsoft.com/office/drawing/2014/main" id="{0C4AFC8B-2BA5-3935-3064-E7A76DF98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3063"/>
            <a:ext cx="9144000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61121"/>
            <a:ext cx="8229600" cy="4404121"/>
          </a:xfrm>
        </p:spPr>
      </p:pic>
    </p:spTree>
    <p:extLst>
      <p:ext uri="{BB962C8B-B14F-4D97-AF65-F5344CB8AC3E}">
        <p14:creationId xmlns:p14="http://schemas.microsoft.com/office/powerpoint/2010/main" val="406180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BD6F7637-8594-9F71-C05A-EFB5615809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PILOT STUDY</a:t>
            </a:r>
            <a:br>
              <a:rPr lang="en-US" altLang="en-US"/>
            </a:br>
            <a:r>
              <a:rPr lang="en-US" altLang="en-US"/>
              <a:t>Ongoing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B3E85BA6-742B-898B-C154-88B444A8C0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1600" dirty="0"/>
              <a:t>Phase1 </a:t>
            </a:r>
          </a:p>
          <a:p>
            <a:pPr eaLnBrk="1" hangingPunct="1"/>
            <a:r>
              <a:rPr lang="en-US" altLang="en-US" sz="1600" dirty="0"/>
              <a:t>Single arm</a:t>
            </a:r>
          </a:p>
          <a:p>
            <a:pPr eaLnBrk="1" hangingPunct="1"/>
            <a:r>
              <a:rPr lang="en-US" altLang="en-US" sz="1600" dirty="0"/>
              <a:t>At National University Cancer Institute , Singapore </a:t>
            </a:r>
          </a:p>
          <a:p>
            <a:pPr eaLnBrk="1" hangingPunct="1"/>
            <a:r>
              <a:rPr lang="en-US" altLang="en-US" sz="1600" dirty="0"/>
              <a:t>10 patients (from Mar.2019 till </a:t>
            </a:r>
            <a:r>
              <a:rPr lang="en-US" altLang="en-US" sz="1600" dirty="0" smtClean="0"/>
              <a:t>Feb.2024)</a:t>
            </a:r>
            <a:endParaRPr lang="en-US" altLang="en-US" sz="1600" dirty="0"/>
          </a:p>
          <a:p>
            <a:pPr eaLnBrk="1" hangingPunct="1"/>
            <a:r>
              <a:rPr lang="en-US" altLang="en-US" sz="1600" dirty="0"/>
              <a:t>Weekly </a:t>
            </a:r>
            <a:r>
              <a:rPr lang="en-US" altLang="en-US" sz="1600" dirty="0" err="1"/>
              <a:t>Nab_Paclitaxel</a:t>
            </a:r>
            <a:r>
              <a:rPr lang="en-US" altLang="en-US" sz="1600" dirty="0"/>
              <a:t> 125mg/m2 (d1,d8,d15 </a:t>
            </a:r>
            <a:r>
              <a:rPr lang="en-US" altLang="en-US" sz="1600" dirty="0" smtClean="0"/>
              <a:t>)</a:t>
            </a:r>
          </a:p>
          <a:p>
            <a:pPr eaLnBrk="1" hangingPunct="1"/>
            <a:r>
              <a:rPr lang="en-US" altLang="en-US" sz="1600" dirty="0" smtClean="0"/>
              <a:t> </a:t>
            </a:r>
            <a:r>
              <a:rPr lang="en-US" altLang="en-US" sz="1600" dirty="0"/>
              <a:t>with weekly </a:t>
            </a:r>
            <a:r>
              <a:rPr lang="en-US" altLang="en-US" sz="1600" dirty="0" err="1"/>
              <a:t>gimcitabine</a:t>
            </a:r>
            <a:r>
              <a:rPr lang="en-US" altLang="en-US" sz="1600" dirty="0"/>
              <a:t> 1000mg/m2 ( d1,d8,d15 </a:t>
            </a:r>
            <a:r>
              <a:rPr lang="en-US" altLang="en-US" sz="1600" dirty="0" smtClean="0"/>
              <a:t>)</a:t>
            </a:r>
          </a:p>
          <a:p>
            <a:pPr eaLnBrk="1" hangingPunct="1"/>
            <a:r>
              <a:rPr lang="en-US" altLang="en-US" sz="1600" dirty="0" smtClean="0"/>
              <a:t> </a:t>
            </a:r>
            <a:r>
              <a:rPr lang="en-US" altLang="en-US" sz="1600" dirty="0"/>
              <a:t>with  </a:t>
            </a:r>
            <a:r>
              <a:rPr lang="en-US" altLang="en-US" sz="1600" dirty="0" err="1"/>
              <a:t>ciprofloxacine</a:t>
            </a:r>
            <a:r>
              <a:rPr lang="en-US" altLang="en-US" sz="1600" dirty="0"/>
              <a:t> 500mg twice /daily </a:t>
            </a:r>
          </a:p>
          <a:p>
            <a:pPr eaLnBrk="1" hangingPunct="1"/>
            <a:r>
              <a:rPr lang="en-US" altLang="en-US" sz="1600" dirty="0"/>
              <a:t>Primary end </a:t>
            </a:r>
            <a:r>
              <a:rPr lang="en-US" altLang="en-US" sz="1600" dirty="0" smtClean="0"/>
              <a:t>point </a:t>
            </a:r>
            <a:r>
              <a:rPr lang="en-US" altLang="en-US" sz="1600" dirty="0"/>
              <a:t>RR and safety</a:t>
            </a:r>
          </a:p>
          <a:p>
            <a:pPr eaLnBrk="1" hangingPunct="1"/>
            <a:r>
              <a:rPr lang="en-US" altLang="en-US" sz="1600" dirty="0"/>
              <a:t>Secondary end point </a:t>
            </a:r>
            <a:r>
              <a:rPr lang="en-US" altLang="en-US" sz="1600" dirty="0" smtClean="0"/>
              <a:t>PFS </a:t>
            </a:r>
            <a:r>
              <a:rPr lang="en-US" altLang="en-US" sz="1600" dirty="0"/>
              <a:t>and OS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626096"/>
            <a:ext cx="3240360" cy="4682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679195E8-A56F-6B57-60D3-E1FC6AB7F0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Targeting KRAS</a:t>
            </a:r>
          </a:p>
        </p:txBody>
      </p:sp>
      <p:pic>
        <p:nvPicPr>
          <p:cNvPr id="50179" name="Picture 2" descr="F:\Precision Medicine 1\IMG-20220814-WA0056.jpg">
            <a:extLst>
              <a:ext uri="{FF2B5EF4-FFF2-40B4-BE49-F238E27FC236}">
                <a16:creationId xmlns:a16="http://schemas.microsoft.com/office/drawing/2014/main" id="{12556D31-785A-192B-9902-121A42462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7838"/>
            <a:ext cx="9144000" cy="511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2D8CB89A-28E7-14AF-1311-98980CFCE3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KRAS Subtype</a:t>
            </a:r>
          </a:p>
        </p:txBody>
      </p:sp>
      <p:pic>
        <p:nvPicPr>
          <p:cNvPr id="51203" name="Picture 2" descr="F:\Precision Medicine 1\IMG-20220814-WA0055.jpg">
            <a:extLst>
              <a:ext uri="{FF2B5EF4-FFF2-40B4-BE49-F238E27FC236}">
                <a16:creationId xmlns:a16="http://schemas.microsoft.com/office/drawing/2014/main" id="{B6B41FC9-DDA7-C9AB-79D2-85F028494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6752" y="1700808"/>
            <a:ext cx="914400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F:\Precision Medicine 1\IMG-20220814-WA0054.jpg">
            <a:extLst>
              <a:ext uri="{FF2B5EF4-FFF2-40B4-BE49-F238E27FC236}">
                <a16:creationId xmlns:a16="http://schemas.microsoft.com/office/drawing/2014/main" id="{46BE7DFE-64F3-372D-6366-59EA801AC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808"/>
            <a:ext cx="504056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83DFE4A0-FFEA-945A-AF71-1F386DC68C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KRYSTAL_1 TRIAL</a:t>
            </a:r>
          </a:p>
        </p:txBody>
      </p:sp>
      <p:pic>
        <p:nvPicPr>
          <p:cNvPr id="53251" name="Picture 2" descr="F:\Precision Medicine 1\IMG-20220814-WA0053.jpg">
            <a:extLst>
              <a:ext uri="{FF2B5EF4-FFF2-40B4-BE49-F238E27FC236}">
                <a16:creationId xmlns:a16="http://schemas.microsoft.com/office/drawing/2014/main" id="{533BF817-AB82-205D-F389-D9101B636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Overcoming Resistance to KRAS G12C Inhibition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9983"/>
            <a:ext cx="8229600" cy="4026396"/>
          </a:xfrm>
        </p:spPr>
      </p:pic>
    </p:spTree>
    <p:extLst>
      <p:ext uri="{BB962C8B-B14F-4D97-AF65-F5344CB8AC3E}">
        <p14:creationId xmlns:p14="http://schemas.microsoft.com/office/powerpoint/2010/main" val="173681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26791"/>
            <a:ext cx="8229600" cy="3672780"/>
          </a:xfrm>
        </p:spPr>
      </p:pic>
    </p:spTree>
    <p:extLst>
      <p:ext uri="{BB962C8B-B14F-4D97-AF65-F5344CB8AC3E}">
        <p14:creationId xmlns:p14="http://schemas.microsoft.com/office/powerpoint/2010/main" val="43633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1262E70-A4B7-7174-3738-6821F21E67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Systemic therapy </a:t>
            </a:r>
            <a:br>
              <a:rPr lang="en-US" altLang="en-US"/>
            </a:br>
            <a:r>
              <a:rPr lang="en-US" altLang="en-US"/>
              <a:t>2</a:t>
            </a:r>
            <a:r>
              <a:rPr lang="en-US" altLang="en-US" baseline="30000"/>
              <a:t>nd</a:t>
            </a:r>
            <a:r>
              <a:rPr lang="en-US" altLang="en-US"/>
              <a:t> line 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DE1F809-441B-5582-6CC7-CAE7C2ADD7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Nanoliposomla Irinotecan ( NAPOLI_1 TRIAL )</a:t>
            </a:r>
          </a:p>
          <a:p>
            <a:pPr eaLnBrk="1" hangingPunct="1"/>
            <a:endParaRPr lang="en-US" altLang="en-US" sz="2400"/>
          </a:p>
        </p:txBody>
      </p:sp>
      <p:pic>
        <p:nvPicPr>
          <p:cNvPr id="22532" name="Picture 2" descr="F:\NAPOLI 1\IMG-20220813-WA0048.jpg">
            <a:extLst>
              <a:ext uri="{FF2B5EF4-FFF2-40B4-BE49-F238E27FC236}">
                <a16:creationId xmlns:a16="http://schemas.microsoft.com/office/drawing/2014/main" id="{5D65213A-2FD1-B3A4-E3DA-B2A1C9ADF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17638"/>
            <a:ext cx="4499991" cy="54531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838" y="1413163"/>
            <a:ext cx="4374945" cy="54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7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AEE8F7BB-B716-93E2-4AD6-B44FFE8945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Promising immuno_chemotherapy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4C089CC4-1D73-1887-DD6B-91BCAFEBE2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PRINCE TRIAL</a:t>
            </a:r>
          </a:p>
          <a:p>
            <a:pPr eaLnBrk="1" hangingPunct="1"/>
            <a:r>
              <a:rPr lang="en-US" altLang="en-US" sz="2400"/>
              <a:t>&gt;100 pts </a:t>
            </a:r>
          </a:p>
          <a:p>
            <a:pPr eaLnBrk="1" hangingPunct="1"/>
            <a:r>
              <a:rPr lang="en-US" altLang="en-US" sz="2400"/>
              <a:t>Anti PD1 (NIVOLUMAB) + GEM &amp;NAB_PACLITAXEL</a:t>
            </a:r>
          </a:p>
          <a:p>
            <a:pPr eaLnBrk="1" hangingPunct="1"/>
            <a:r>
              <a:rPr lang="en-US" altLang="en-US" sz="2400"/>
              <a:t>Pro-CD40 (SOTIGALIMAB) + GEM &amp;NAB_PACLITAXEL</a:t>
            </a:r>
          </a:p>
          <a:p>
            <a:pPr eaLnBrk="1" hangingPunct="1"/>
            <a:r>
              <a:rPr lang="en-US" altLang="en-US" sz="2400"/>
              <a:t>Combination of Anti PD1 &amp; Pro-CD40 with Chemo</a:t>
            </a:r>
          </a:p>
          <a:p>
            <a:pPr eaLnBrk="1" hangingPunct="1"/>
            <a:r>
              <a:rPr lang="en-US" altLang="en-US" sz="2400"/>
              <a:t>Survival rate &gt;1 yr( 57% for Anti PD1 …48% for Pro-CD40 …41% for combo )</a:t>
            </a:r>
          </a:p>
          <a:p>
            <a:pPr eaLnBrk="1" hangingPunct="1"/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9F682F0D-C7C5-BC24-970F-1885858713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PRINCE TRIAL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689CA281-A9F6-4082-716E-53B2CD1959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z="2400"/>
          </a:p>
        </p:txBody>
      </p:sp>
      <p:pic>
        <p:nvPicPr>
          <p:cNvPr id="55300" name="Picture 2" descr="C:\Users\Jad\Documents\PRINCE\IMG-20220815-WA0000.jpg">
            <a:extLst>
              <a:ext uri="{FF2B5EF4-FFF2-40B4-BE49-F238E27FC236}">
                <a16:creationId xmlns:a16="http://schemas.microsoft.com/office/drawing/2014/main" id="{A34D1103-E8E7-3E5E-7811-2F1D81E33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313"/>
            <a:ext cx="9144000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0B338203-1143-824D-704D-A5C4229774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Cont. </a:t>
            </a:r>
          </a:p>
        </p:txBody>
      </p:sp>
      <p:pic>
        <p:nvPicPr>
          <p:cNvPr id="56323" name="Picture 2" descr="C:\Users\Jad\Documents\PRINCE\IMG-20220815-WA0002.jpg">
            <a:extLst>
              <a:ext uri="{FF2B5EF4-FFF2-40B4-BE49-F238E27FC236}">
                <a16:creationId xmlns:a16="http://schemas.microsoft.com/office/drawing/2014/main" id="{87F19BC6-5374-6350-E48E-938EEDA64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188"/>
            <a:ext cx="4427984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Jad\Documents\PRINCE\IMG-20220815-WA0001.jpg">
            <a:extLst>
              <a:ext uri="{FF2B5EF4-FFF2-40B4-BE49-F238E27FC236}">
                <a16:creationId xmlns:a16="http://schemas.microsoft.com/office/drawing/2014/main" id="{1DBDE06B-885C-E82C-AF2F-6DC0573C0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00188"/>
            <a:ext cx="4427984" cy="535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37"/>
            <a:ext cx="4139952" cy="671398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730" y="18937"/>
            <a:ext cx="4728270" cy="671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5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>
            <a:extLst>
              <a:ext uri="{FF2B5EF4-FFF2-40B4-BE49-F238E27FC236}">
                <a16:creationId xmlns:a16="http://schemas.microsoft.com/office/drawing/2014/main" id="{6F721464-08A0-A21D-B858-CDF5285F4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Reference </a:t>
            </a:r>
          </a:p>
        </p:txBody>
      </p:sp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id="{0999BD87-4832-A9CC-CCF6-068DAE918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NCCN GUIDELINES</a:t>
            </a:r>
          </a:p>
          <a:p>
            <a:r>
              <a:rPr lang="en-US" altLang="en-US" sz="2800" dirty="0"/>
              <a:t>DEVITA_HELLMAN AND ROSENBERG</a:t>
            </a:r>
          </a:p>
          <a:p>
            <a:r>
              <a:rPr lang="en-US" altLang="en-US" sz="2800" dirty="0"/>
              <a:t>CLINICAL ONCOLOGY</a:t>
            </a:r>
          </a:p>
          <a:p>
            <a:r>
              <a:rPr lang="en-US" altLang="en-US" sz="2800" dirty="0"/>
              <a:t>NATIONAL CANCER ISTITUTE </a:t>
            </a:r>
          </a:p>
          <a:p>
            <a:r>
              <a:rPr lang="en-US" altLang="en-US" sz="2800" dirty="0"/>
              <a:t>JOHNS HOPKINS UNIVERSITY </a:t>
            </a:r>
          </a:p>
          <a:p>
            <a:r>
              <a:rPr lang="en-US" altLang="en-US" sz="2800" dirty="0"/>
              <a:t>COLORADO UNIVERSITY</a:t>
            </a:r>
          </a:p>
          <a:p>
            <a:r>
              <a:rPr lang="en-US" altLang="en-US" sz="2800" dirty="0"/>
              <a:t>PANCREAS TRIAL </a:t>
            </a:r>
          </a:p>
          <a:p>
            <a:r>
              <a:rPr lang="en-US" altLang="en-US" sz="2800" dirty="0"/>
              <a:t>JUORNAL OF CLINICAL </a:t>
            </a:r>
            <a:r>
              <a:rPr lang="en-US" altLang="en-US" sz="2800" dirty="0" smtClean="0"/>
              <a:t>ONCOLOGY</a:t>
            </a:r>
          </a:p>
          <a:p>
            <a:r>
              <a:rPr lang="en-US" altLang="en-US" sz="2800" dirty="0" smtClean="0"/>
              <a:t>M.D Anderson </a:t>
            </a:r>
          </a:p>
          <a:p>
            <a:r>
              <a:rPr lang="en-US" altLang="en-US" sz="2800" dirty="0" smtClean="0"/>
              <a:t>The Lancet Oncology</a:t>
            </a:r>
            <a:endParaRPr lang="en-US" altLang="en-US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5105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4425458"/>
            <a:ext cx="4286026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2412DB55-F76F-4575-9276-25A9C2D509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Cont.</a:t>
            </a:r>
          </a:p>
        </p:txBody>
      </p:sp>
      <p:pic>
        <p:nvPicPr>
          <p:cNvPr id="23555" name="Picture 2" descr="F:\NAPOLI 1\IMG-20220813-WA0050.jpg">
            <a:extLst>
              <a:ext uri="{FF2B5EF4-FFF2-40B4-BE49-F238E27FC236}">
                <a16:creationId xmlns:a16="http://schemas.microsoft.com/office/drawing/2014/main" id="{58CA0F0E-14B4-4549-B128-794394196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 descr="F:\NAPOLI 1\IMG-20220813-WA0051.jpg">
            <a:extLst>
              <a:ext uri="{FF2B5EF4-FFF2-40B4-BE49-F238E27FC236}">
                <a16:creationId xmlns:a16="http://schemas.microsoft.com/office/drawing/2014/main" id="{BA1DCA10-A0D4-2826-3B33-0C933912B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572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8229600" cy="2997696"/>
          </a:xfrm>
        </p:spPr>
      </p:pic>
    </p:spTree>
    <p:extLst>
      <p:ext uri="{BB962C8B-B14F-4D97-AF65-F5344CB8AC3E}">
        <p14:creationId xmlns:p14="http://schemas.microsoft.com/office/powerpoint/2010/main" val="270654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CCDEF45-5B9F-51B8-CA04-564CF32F78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NCCN GUIDELINES FOR ALL PATIENTS</a:t>
            </a:r>
          </a:p>
        </p:txBody>
      </p:sp>
      <p:pic>
        <p:nvPicPr>
          <p:cNvPr id="24579" name="Picture 2" descr="F:\Precision Medicine 1\IMG-20220814-WA0045.jpg">
            <a:extLst>
              <a:ext uri="{FF2B5EF4-FFF2-40B4-BE49-F238E27FC236}">
                <a16:creationId xmlns:a16="http://schemas.microsoft.com/office/drawing/2014/main" id="{A4BE9CD7-F092-2F15-5E5D-CD6CAA1C8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981D6A3-3380-2A1D-E3D1-5015228004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Precision Oncology</a:t>
            </a:r>
          </a:p>
        </p:txBody>
      </p:sp>
      <p:pic>
        <p:nvPicPr>
          <p:cNvPr id="25603" name="Picture 2" descr="F:\Precision Medicine 1\IMG-20220814-WA0042.jpg">
            <a:extLst>
              <a:ext uri="{FF2B5EF4-FFF2-40B4-BE49-F238E27FC236}">
                <a16:creationId xmlns:a16="http://schemas.microsoft.com/office/drawing/2014/main" id="{284DEB26-3EB3-85AB-E348-9043EDE21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Molecular Subtyping Therapeutic Implication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" y="1700808"/>
            <a:ext cx="9036496" cy="465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2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9AF591B4-626D-704D-DC10-27FAD993FB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Molecular Subtyping </a:t>
            </a:r>
            <a:br>
              <a:rPr lang="en-US" altLang="en-US" dirty="0"/>
            </a:br>
            <a:r>
              <a:rPr lang="en-US" altLang="en-US" dirty="0"/>
              <a:t>Therapeutic </a:t>
            </a:r>
            <a:r>
              <a:rPr lang="en-US" altLang="en-US" dirty="0" smtClean="0"/>
              <a:t>Implication</a:t>
            </a:r>
            <a:endParaRPr lang="en-US" altLang="en-US" dirty="0"/>
          </a:p>
        </p:txBody>
      </p:sp>
      <p:pic>
        <p:nvPicPr>
          <p:cNvPr id="26627" name="Picture 2" descr="F:\Precision Medicine 1\IMG-20220814-WA0069.jpg">
            <a:extLst>
              <a:ext uri="{FF2B5EF4-FFF2-40B4-BE49-F238E27FC236}">
                <a16:creationId xmlns:a16="http://schemas.microsoft.com/office/drawing/2014/main" id="{455F9E09-EDB8-CF6C-D6DD-A9AA369C0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230</Words>
  <Application>Microsoft Office PowerPoint</Application>
  <PresentationFormat>On-screen Show (4:3)</PresentationFormat>
  <Paragraphs>58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Arial</vt:lpstr>
      <vt:lpstr>Diseño predeterminado</vt:lpstr>
      <vt:lpstr>Metastatic Pancreatic Ductal Adenocarcinoma New perspective </vt:lpstr>
      <vt:lpstr>Therapeutic Approach</vt:lpstr>
      <vt:lpstr>Systemic therapy  2nd line </vt:lpstr>
      <vt:lpstr>Cont.</vt:lpstr>
      <vt:lpstr>PowerPoint Presentation</vt:lpstr>
      <vt:lpstr>NCCN GUIDELINES FOR ALL PATIENTS</vt:lpstr>
      <vt:lpstr>Precision Oncology</vt:lpstr>
      <vt:lpstr>Molecular Subtyping Therapeutic Implication</vt:lpstr>
      <vt:lpstr>Molecular Subtyping  Therapeutic Implication</vt:lpstr>
      <vt:lpstr>MSI High Pancreatic Cancer</vt:lpstr>
      <vt:lpstr>Cont.</vt:lpstr>
      <vt:lpstr>DDR Deficiencies predict OS in Platinum Treatment </vt:lpstr>
      <vt:lpstr>BRCA1/2</vt:lpstr>
      <vt:lpstr>Cont. </vt:lpstr>
      <vt:lpstr>NTRK Gene Fusions  Rare but Actionable</vt:lpstr>
      <vt:lpstr>ALKA_372_001 , STARTRK_ 1 AND STARTRK_ 2</vt:lpstr>
      <vt:lpstr>Cont.</vt:lpstr>
      <vt:lpstr>Tumor microenvironment &amp; Resistance to therapy    </vt:lpstr>
      <vt:lpstr>Can we make the Impossible …..Possible </vt:lpstr>
      <vt:lpstr>Microbiome </vt:lpstr>
      <vt:lpstr>Cont.</vt:lpstr>
      <vt:lpstr>Microbiome Ablation and Immune Effect</vt:lpstr>
      <vt:lpstr>PowerPoint Presentation</vt:lpstr>
      <vt:lpstr>PILOT STUDY Ongoing</vt:lpstr>
      <vt:lpstr>Targeting KRAS</vt:lpstr>
      <vt:lpstr>KRAS Subtype</vt:lpstr>
      <vt:lpstr>KRYSTAL_1 TRIAL</vt:lpstr>
      <vt:lpstr>Overcoming Resistance to KRAS G12C Inhibition</vt:lpstr>
      <vt:lpstr>PowerPoint Presentation</vt:lpstr>
      <vt:lpstr>PowerPoint Presentation</vt:lpstr>
      <vt:lpstr>Promising immuno_chemotherapy</vt:lpstr>
      <vt:lpstr>PRINCE TRIAL</vt:lpstr>
      <vt:lpstr>Cont. </vt:lpstr>
      <vt:lpstr>PowerPoint Presentation</vt:lpstr>
      <vt:lpstr>Reference </vt:lpstr>
      <vt:lpstr>PowerPoint Presentation</vt:lpstr>
    </vt:vector>
  </TitlesOfParts>
  <Company>Siracusa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Mariajose</dc:creator>
  <cp:lastModifiedBy>Maher</cp:lastModifiedBy>
  <cp:revision>104</cp:revision>
  <dcterms:created xsi:type="dcterms:W3CDTF">2009-03-26T20:51:52Z</dcterms:created>
  <dcterms:modified xsi:type="dcterms:W3CDTF">2023-12-13T10:34:03Z</dcterms:modified>
</cp:coreProperties>
</file>